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7" r:id="rId20"/>
    <p:sldId id="288" r:id="rId21"/>
    <p:sldId id="285" r:id="rId22"/>
    <p:sldId id="275" r:id="rId23"/>
    <p:sldId id="276" r:id="rId24"/>
    <p:sldId id="290" r:id="rId25"/>
    <p:sldId id="277" r:id="rId26"/>
    <p:sldId id="289" r:id="rId27"/>
    <p:sldId id="280" r:id="rId28"/>
    <p:sldId id="281" r:id="rId29"/>
    <p:sldId id="282" r:id="rId30"/>
    <p:sldId id="283" r:id="rId31"/>
    <p:sldId id="284" r:id="rId3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9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9AB06-C1B1-4A34-A975-5A48BA3C6EBF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833F8-E700-4474-876A-45FEB8405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34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D377B-A9A6-4F1E-9A4A-0488E2567B8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688745-1F24-4642-B8C2-32891DC74A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8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b="1">
                <a:latin typeface="Comic Sans MS" panose="030F0702030302020204" pitchFamily="66" charset="0"/>
              </a:rPr>
              <a:t>The Grammar, Punctuation and Spelling Test:</a:t>
            </a:r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>
                <a:latin typeface="Comic Sans MS" panose="030F0702030302020204" pitchFamily="66" charset="0"/>
              </a:rPr>
              <a:t>There is a specific focus on knowing and applying grammatical terminology with the full range of punctuation tested.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Technical terms in grammar will be tested.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There will be one test paper for grammar, punctuation and vocabulary and one test paper for spelling.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The grammar test will last for </a:t>
            </a:r>
            <a:r>
              <a:rPr lang="en-GB" altLang="en-US">
                <a:solidFill>
                  <a:srgbClr val="FF0000"/>
                </a:solidFill>
                <a:latin typeface="Comic Sans MS" panose="030F0702030302020204" pitchFamily="66" charset="0"/>
              </a:rPr>
              <a:t>one hour </a:t>
            </a:r>
            <a:r>
              <a:rPr lang="en-GB" altLang="en-US">
                <a:latin typeface="Comic Sans MS" panose="030F0702030302020204" pitchFamily="66" charset="0"/>
              </a:rPr>
              <a:t>and there will be a total of 50 marks available.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In the grammar test, two thirds of the marks will be for multiple choice questions. The remaining questions will require pupils to write a longer answer.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There are 20 spelling sentences.</a:t>
            </a:r>
          </a:p>
          <a:p>
            <a:pPr eaLnBrk="1" hangingPunct="1">
              <a:spcBef>
                <a:spcPct val="0"/>
              </a:spcBef>
            </a:pPr>
            <a:endParaRPr lang="en-GB" altLang="en-US" sz="300">
              <a:latin typeface="Comic Sans MS" panose="030F0702030302020204" pitchFamily="66" charset="0"/>
              <a:ea typeface="Calibri" panose="020F0502020204030204" pitchFamily="34" charset="0"/>
              <a:cs typeface="ComicSansMS"/>
            </a:endParaRPr>
          </a:p>
          <a:p>
            <a:pPr>
              <a:spcBef>
                <a:spcPct val="0"/>
              </a:spcBef>
            </a:pPr>
            <a:r>
              <a:rPr lang="en-GB" altLang="en-US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The spelling words are tested within the </a:t>
            </a:r>
            <a:r>
              <a:rPr lang="en-GB" altLang="en-US" sz="300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 </a:t>
            </a:r>
            <a:r>
              <a:rPr lang="en-GB" altLang="en-US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context of a sentence.</a:t>
            </a:r>
            <a:endParaRPr lang="en-GB" altLang="en-US" sz="300">
              <a:latin typeface="Comic Sans MS" panose="030F0702030302020204" pitchFamily="66" charset="0"/>
              <a:ea typeface="Calibri" panose="020F0502020204030204" pitchFamily="34" charset="0"/>
              <a:cs typeface="ComicSansMS"/>
            </a:endParaRPr>
          </a:p>
          <a:p>
            <a:pPr>
              <a:spcBef>
                <a:spcPct val="0"/>
              </a:spcBef>
            </a:pPr>
            <a:endParaRPr lang="en-GB" altLang="en-US">
              <a:latin typeface="Comic Sans MS" panose="030F0702030302020204" pitchFamily="66" charset="0"/>
              <a:ea typeface="Calibri" panose="020F0502020204030204" pitchFamily="34" charset="0"/>
              <a:cs typeface="ComicSansMS"/>
            </a:endParaRPr>
          </a:p>
          <a:p>
            <a:pPr>
              <a:spcBef>
                <a:spcPct val="0"/>
              </a:spcBef>
            </a:pPr>
            <a:r>
              <a:rPr lang="en-GB" altLang="en-US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As the sentences are read out to the children,</a:t>
            </a:r>
            <a:endParaRPr lang="en-GB" altLang="en-US" sz="300">
              <a:latin typeface="Comic Sans MS" panose="030F0702030302020204" pitchFamily="66" charset="0"/>
              <a:ea typeface="Calibri" panose="020F0502020204030204" pitchFamily="34" charset="0"/>
              <a:cs typeface="ComicSansMS"/>
            </a:endParaRPr>
          </a:p>
          <a:p>
            <a:pPr>
              <a:spcBef>
                <a:spcPct val="0"/>
              </a:spcBef>
            </a:pPr>
            <a:r>
              <a:rPr lang="en-GB" altLang="en-US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they fill in the correct spellings on their copy of</a:t>
            </a:r>
            <a:endParaRPr lang="en-GB" altLang="en-US" sz="300">
              <a:latin typeface="Comic Sans MS" panose="030F0702030302020204" pitchFamily="66" charset="0"/>
              <a:ea typeface="Calibri" panose="020F0502020204030204" pitchFamily="34" charset="0"/>
              <a:cs typeface="ComicSansMS"/>
            </a:endParaRPr>
          </a:p>
          <a:p>
            <a:pPr>
              <a:spcBef>
                <a:spcPct val="0"/>
              </a:spcBef>
            </a:pPr>
            <a:r>
              <a:rPr lang="en-GB" altLang="en-US">
                <a:latin typeface="Comic Sans MS" panose="030F0702030302020204" pitchFamily="66" charset="0"/>
                <a:ea typeface="Calibri" panose="020F0502020204030204" pitchFamily="34" charset="0"/>
                <a:cs typeface="ComicSansMS"/>
              </a:rPr>
              <a:t>the text.</a:t>
            </a:r>
          </a:p>
          <a:p>
            <a:endParaRPr lang="en-GB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9pPr>
          </a:lstStyle>
          <a:p>
            <a:fld id="{EE34BEA6-82B1-4441-9AB7-0F8EDC156A0E}" type="slidenum">
              <a:rPr lang="en-GB" altLang="en-US" sz="120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9</a:t>
            </a:fld>
            <a:endParaRPr lang="en-GB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42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SassoonPrimaryInfant" pitchFamily="2" charset="0"/>
              </a:rPr>
              <a:t>Writing is assessed differently to all other areas. There is no writing SAT. Instead throughout the year:</a:t>
            </a:r>
          </a:p>
          <a:p>
            <a:endParaRPr lang="en-GB" altLang="en-US">
              <a:latin typeface="SassoonPrimaryInfant" pitchFamily="2" charset="0"/>
            </a:endParaRPr>
          </a:p>
          <a:p>
            <a:r>
              <a:rPr lang="en-GB" altLang="en-US">
                <a:latin typeface="SassoonPrimaryInfant" pitchFamily="2" charset="0"/>
              </a:rPr>
              <a:t>Teachers assess children’s writing in a range of different genres,</a:t>
            </a:r>
          </a:p>
          <a:p>
            <a:endParaRPr lang="en-GB" altLang="en-US">
              <a:latin typeface="SassoonPrimaryInfant" pitchFamily="2" charset="0"/>
            </a:endParaRPr>
          </a:p>
          <a:p>
            <a:r>
              <a:rPr lang="en-GB" altLang="en-US">
                <a:latin typeface="SassoonPrimaryInfant" pitchFamily="2" charset="0"/>
              </a:rPr>
              <a:t>Children's grammar,  punctuation and spelling skills will be assessed as part of their writing along with their creativity and writing style,</a:t>
            </a:r>
          </a:p>
          <a:p>
            <a:endParaRPr lang="en-GB" altLang="en-US">
              <a:latin typeface="SassoonPrimaryInfant" pitchFamily="2" charset="0"/>
            </a:endParaRPr>
          </a:p>
          <a:p>
            <a:r>
              <a:rPr lang="en-GB" altLang="en-US">
                <a:latin typeface="SassoonPrimaryInfant" pitchFamily="2" charset="0"/>
              </a:rPr>
              <a:t>Schools will moderate their judgements with other local schools and may be moderated by their Local Authorities too.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For writing, we will then report our decisions at the end of the year in terms of children: </a:t>
            </a:r>
          </a:p>
          <a:p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>
                <a:latin typeface="Comic Sans MS" panose="030F0702030302020204" pitchFamily="66" charset="0"/>
              </a:rPr>
              <a:t>• working towards the expected standard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• working at the expected standard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• working at greater depth within the expected standard</a:t>
            </a:r>
          </a:p>
          <a:p>
            <a:endParaRPr lang="en-GB" altLang="en-US">
              <a:latin typeface="SassoonPrimaryInfant" pitchFamily="2" charset="0"/>
            </a:endParaRPr>
          </a:p>
          <a:p>
            <a:endParaRPr lang="en-US" altLang="en-US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7D7D640F-3621-4D30-A8BE-F089FBDB57CF}" type="slidenum">
              <a:rPr lang="en-GB" altLang="en-US" smtClean="0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76370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Comic Sans MS" panose="030F0702030302020204" pitchFamily="66" charset="0"/>
              </a:rPr>
              <a:t>There will be three papers: 1 arithmetic paper and 2 mathematical reasoning papers.</a:t>
            </a:r>
          </a:p>
          <a:p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>
                <a:latin typeface="Comic Sans MS" panose="030F0702030302020204" pitchFamily="66" charset="0"/>
              </a:rPr>
              <a:t>Questions in the </a:t>
            </a:r>
            <a:r>
              <a:rPr lang="en-GB" altLang="en-US" b="1">
                <a:latin typeface="Comic Sans MS" panose="030F0702030302020204" pitchFamily="66" charset="0"/>
              </a:rPr>
              <a:t>arithmetic test </a:t>
            </a:r>
            <a:r>
              <a:rPr lang="en-GB" altLang="en-US">
                <a:latin typeface="Comic Sans MS" panose="030F0702030302020204" pitchFamily="66" charset="0"/>
              </a:rPr>
              <a:t>will cover: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mental calculations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straight forward addition and subtraction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more complex calculations with fractions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long division and long multiplication</a:t>
            </a:r>
          </a:p>
          <a:p>
            <a:endParaRPr lang="en-GB" altLang="en-US">
              <a:latin typeface="Comic Sans MS" panose="030F0702030302020204" pitchFamily="66" charset="0"/>
            </a:endParaRPr>
          </a:p>
          <a:p>
            <a:endParaRPr lang="en-US" altLang="en-US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BE191F45-C81E-457B-81BF-1B6ACBC7EBC1}" type="slidenum">
              <a:rPr lang="en-GB" altLang="en-US" smtClean="0"/>
              <a:pPr>
                <a:spcBef>
                  <a:spcPct val="0"/>
                </a:spcBef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2165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400" b="1">
                <a:latin typeface="SassoonPrimaryInfant" pitchFamily="2" charset="0"/>
              </a:rPr>
              <a:t>Scaled Scores Examples:</a:t>
            </a:r>
          </a:p>
          <a:p>
            <a:endParaRPr lang="en-GB" altLang="en-US" sz="1400" b="1">
              <a:latin typeface="SassoonPrimaryInfant" pitchFamily="2" charset="0"/>
            </a:endParaRPr>
          </a:p>
          <a:p>
            <a:r>
              <a:rPr lang="en-GB" altLang="en-US">
                <a:latin typeface="SassoonPrimaryInfant" pitchFamily="2" charset="0"/>
              </a:rPr>
              <a:t>A child awarded a scaled score of 100 is judged to have met the ‘national standard’ in the area judged by the test.  </a:t>
            </a:r>
          </a:p>
          <a:p>
            <a:r>
              <a:rPr lang="en-GB" altLang="en-US">
                <a:latin typeface="SassoonPrimaryInfant" pitchFamily="2" charset="0"/>
              </a:rPr>
              <a:t>A child awarded a scaled score of 112 is judged to have exceeded the national standard and demonstrated a higher than expected knowledge of the curriculum at the end of the key stage.</a:t>
            </a:r>
          </a:p>
          <a:p>
            <a:r>
              <a:rPr lang="en-GB" altLang="en-US">
                <a:latin typeface="SassoonPrimaryInfant" pitchFamily="2" charset="0"/>
              </a:rPr>
              <a:t>A child awarded a scaled score of 94 is judged to have not yet met the national standard and indicates that the child may need more support to help them reach the expected standard.</a:t>
            </a:r>
          </a:p>
          <a:p>
            <a:endParaRPr lang="en-GB" altLang="en-US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9pPr>
          </a:lstStyle>
          <a:p>
            <a:fld id="{72C58EF7-829C-4870-B0D0-2C75A15E6F1A}" type="slidenum">
              <a:rPr lang="en-GB" altLang="en-US" sz="120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16</a:t>
            </a:fld>
            <a:endParaRPr lang="en-GB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341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SassoonPrimaryInfant" pitchFamily="2" charset="0"/>
              </a:rPr>
              <a:t>Continuous Assessment – identifying the gaps and helping to fill them</a:t>
            </a:r>
          </a:p>
          <a:p>
            <a:r>
              <a:rPr lang="en-GB" altLang="en-US">
                <a:latin typeface="SassoonPrimaryInfant" pitchFamily="2" charset="0"/>
              </a:rPr>
              <a:t>Focused (timed) arithmetic lessons </a:t>
            </a:r>
          </a:p>
          <a:p>
            <a:r>
              <a:rPr lang="en-GB" altLang="en-US">
                <a:latin typeface="SassoonPrimaryInfant" pitchFamily="2" charset="0"/>
              </a:rPr>
              <a:t>Focused GPS lessons (Spelling, Punctuation &amp; Grammar) </a:t>
            </a:r>
          </a:p>
          <a:p>
            <a:r>
              <a:rPr lang="en-GB" altLang="en-US">
                <a:latin typeface="SassoonPrimaryInfant" pitchFamily="2" charset="0"/>
              </a:rPr>
              <a:t>Guided and Independent Reading </a:t>
            </a:r>
          </a:p>
          <a:p>
            <a:r>
              <a:rPr lang="en-GB" altLang="en-US">
                <a:latin typeface="SassoonPrimaryInfant" pitchFamily="2" charset="0"/>
              </a:rPr>
              <a:t>Writing Assessments carried out regularly – pupils involved in this process</a:t>
            </a:r>
          </a:p>
          <a:p>
            <a:r>
              <a:rPr lang="en-GB" altLang="en-US">
                <a:latin typeface="SassoonPrimaryInfant" pitchFamily="2" charset="0"/>
              </a:rPr>
              <a:t>Practising previous SATS papers</a:t>
            </a:r>
          </a:p>
          <a:p>
            <a:r>
              <a:rPr lang="en-GB" altLang="en-US">
                <a:latin typeface="SassoonPrimaryInfant" pitchFamily="2" charset="0"/>
              </a:rPr>
              <a:t>Teaching ‘test techniques’ and vocabulary  </a:t>
            </a:r>
          </a:p>
          <a:p>
            <a:r>
              <a:rPr lang="en-GB" altLang="en-US">
                <a:latin typeface="SassoonPrimaryInfant" pitchFamily="2" charset="0"/>
              </a:rPr>
              <a:t>Home Learning to support teaching &amp; learning in school </a:t>
            </a:r>
          </a:p>
          <a:p>
            <a:r>
              <a:rPr lang="en-GB" altLang="en-US">
                <a:latin typeface="SassoonPrimaryInfant" pitchFamily="2" charset="0"/>
              </a:rPr>
              <a:t>Booster groups and intervention groups</a:t>
            </a:r>
          </a:p>
          <a:p>
            <a:r>
              <a:rPr lang="en-GB" altLang="en-US">
                <a:latin typeface="SassoonPrimaryInfant" pitchFamily="2" charset="0"/>
              </a:rPr>
              <a:t>Keeping up to date with information provided by the DfE </a:t>
            </a:r>
          </a:p>
          <a:p>
            <a:endParaRPr lang="en-GB" altLang="en-US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9pPr>
          </a:lstStyle>
          <a:p>
            <a:fld id="{7BF66E85-7286-4313-B04A-D84E8232F07C}" type="slidenum">
              <a:rPr lang="en-GB" altLang="en-US" sz="120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17</a:t>
            </a:fld>
            <a:endParaRPr lang="en-GB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996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Comic Sans MS" panose="030F0702030302020204" pitchFamily="66" charset="0"/>
              </a:rPr>
              <a:t>Remember your child's education is a partnership. Meet with teachers at parents’ evenings and see how they believe you can help.  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Support your child with their homework.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Read regularly and discuss a variety of texts – don’t just listen to your child read.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Try short bursts of arithmetic practice and recalling times tables facts.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Practise telling the time and problem solving etc. 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Regularly practise the year 5/6 key words/spellings.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Use websites and online activities to practise skills.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Encourage your child to believe in themselves, “You can do it!“</a:t>
            </a:r>
          </a:p>
          <a:p>
            <a:r>
              <a:rPr lang="en-GB" altLang="en-US" b="1">
                <a:latin typeface="Comic Sans MS" panose="030F0702030302020204" pitchFamily="66" charset="0"/>
              </a:rPr>
              <a:t>Do not</a:t>
            </a:r>
            <a:r>
              <a:rPr lang="en-GB" altLang="en-US">
                <a:latin typeface="Comic Sans MS" panose="030F0702030302020204" pitchFamily="66" charset="0"/>
              </a:rPr>
              <a:t> put your child under too much pressure. Have fun, they will find things easier to remember if they remember the good times they had learning.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Help children to relax and do things that are not related to school.</a:t>
            </a:r>
          </a:p>
          <a:p>
            <a:endParaRPr lang="en-GB" altLang="en-US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Comic Sans MS" panose="030F0702030302020204" pitchFamily="66" charset="0"/>
              </a:defRPr>
            </a:lvl9pPr>
          </a:lstStyle>
          <a:p>
            <a:fld id="{885AC1E9-9EC3-44E6-BD1C-6569BD08A251}" type="slidenum">
              <a:rPr lang="en-GB" altLang="en-US" sz="120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18</a:t>
            </a:fld>
            <a:endParaRPr lang="en-GB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907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3537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2193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45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198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44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61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269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867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5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558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88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221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000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0162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971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7102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698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111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70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70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550" y="1279748"/>
            <a:ext cx="11791405" cy="1825096"/>
          </a:xfrm>
        </p:spPr>
        <p:txBody>
          <a:bodyPr/>
          <a:lstStyle/>
          <a:p>
            <a:r>
              <a:rPr lang="en-GB" dirty="0"/>
              <a:t>Year 6 Information Meeting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45504">
            <a:off x="3849328" y="2967482"/>
            <a:ext cx="3804234" cy="2267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256" y="283155"/>
            <a:ext cx="2650435" cy="190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89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PrimaryInfant" pitchFamily="2" charset="0"/>
              </a:rPr>
              <a:t>Agenda</a:t>
            </a:r>
            <a:br>
              <a:rPr lang="en-GB" b="1" dirty="0">
                <a:latin typeface="SassoonPrimaryInfant" pitchFamily="2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endParaRPr lang="en-GB" sz="2800" dirty="0">
              <a:latin typeface="SassoonPrimaryInfant" pitchFamily="2" charset="0"/>
            </a:endParaRPr>
          </a:p>
          <a:p>
            <a:pPr>
              <a:defRPr/>
            </a:pPr>
            <a:r>
              <a:rPr lang="en-GB" sz="2800" dirty="0">
                <a:latin typeface="SassoonPrimaryInfant" pitchFamily="2" charset="0"/>
              </a:rPr>
              <a:t>Provide information on Year 6 SATs</a:t>
            </a:r>
          </a:p>
          <a:p>
            <a:pPr>
              <a:defRPr/>
            </a:pPr>
            <a:r>
              <a:rPr lang="en-GB" sz="2800" dirty="0">
                <a:latin typeface="SassoonPrimaryInfant" pitchFamily="2" charset="0"/>
              </a:rPr>
              <a:t>Share how we prepare the children</a:t>
            </a:r>
          </a:p>
          <a:p>
            <a:pPr>
              <a:defRPr/>
            </a:pPr>
            <a:r>
              <a:rPr lang="en-GB" sz="2800" dirty="0">
                <a:latin typeface="SassoonPrimaryInfant" pitchFamily="2" charset="0"/>
              </a:rPr>
              <a:t>An opportunity to look at examples of the tests taken by your children</a:t>
            </a:r>
          </a:p>
          <a:p>
            <a:pPr>
              <a:defRPr/>
            </a:pPr>
            <a:r>
              <a:rPr lang="en-GB" sz="2800" dirty="0">
                <a:latin typeface="SassoonPrimaryInfant" pitchFamily="2" charset="0"/>
              </a:rPr>
              <a:t>Share ideas of how you can support your child</a:t>
            </a:r>
          </a:p>
          <a:p>
            <a:pPr>
              <a:defRPr/>
            </a:pPr>
            <a:r>
              <a:rPr lang="en-GB" sz="2800" dirty="0">
                <a:latin typeface="SassoonPrimaryInfant" pitchFamily="2" charset="0"/>
              </a:rPr>
              <a:t>An opportunity to ask any questions that you might have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89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What are the SATs?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altLang="en-US" sz="2800" dirty="0">
                <a:solidFill>
                  <a:prstClr val="black"/>
                </a:solidFill>
                <a:latin typeface="SassoonPrimaryInfant" pitchFamily="2" charset="0"/>
              </a:rPr>
              <a:t>KS2 SATs (National Curriculum Tests) are tests children take at the end of Year 6. SATs test children on what they have learnt during their time at Primary School. </a:t>
            </a:r>
          </a:p>
          <a:p>
            <a:pPr lvl="0"/>
            <a:r>
              <a:rPr lang="en-GB" altLang="en-US" sz="2800" dirty="0">
                <a:solidFill>
                  <a:prstClr val="black"/>
                </a:solidFill>
                <a:latin typeface="SassoonPrimaryInfant" pitchFamily="2" charset="0"/>
              </a:rPr>
              <a:t>KS2 SATs are </a:t>
            </a:r>
            <a:r>
              <a:rPr lang="en-GB" altLang="en-US" sz="2800" b="1" dirty="0">
                <a:solidFill>
                  <a:prstClr val="black"/>
                </a:solidFill>
                <a:latin typeface="SassoonPrimaryInfant" pitchFamily="2" charset="0"/>
              </a:rPr>
              <a:t>mandatory </a:t>
            </a:r>
            <a:r>
              <a:rPr lang="en-GB" altLang="en-US" sz="2800" dirty="0">
                <a:solidFill>
                  <a:prstClr val="black"/>
                </a:solidFill>
                <a:latin typeface="SassoonPrimaryInfant" pitchFamily="2" charset="0"/>
              </a:rPr>
              <a:t>tests from the National Curriculum assessment programme. All state schools in England are required to provide the tests.</a:t>
            </a:r>
          </a:p>
          <a:p>
            <a:pPr lvl="0"/>
            <a:r>
              <a:rPr lang="en-GB" altLang="en-US" sz="2800" dirty="0">
                <a:solidFill>
                  <a:prstClr val="black"/>
                </a:solidFill>
                <a:latin typeface="SassoonPrimaryInfant" pitchFamily="2" charset="0"/>
              </a:rPr>
              <a:t>They are marked externally and the results sent to schools.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3182" y="4842109"/>
            <a:ext cx="3197087" cy="177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0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97728"/>
              </p:ext>
            </p:extLst>
          </p:nvPr>
        </p:nvGraphicFramePr>
        <p:xfrm>
          <a:off x="1391478" y="1325218"/>
          <a:ext cx="9806609" cy="52448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7429">
                  <a:extLst>
                    <a:ext uri="{9D8B030D-6E8A-4147-A177-3AD203B41FA5}">
                      <a16:colId xmlns:a16="http://schemas.microsoft.com/office/drawing/2014/main" val="832716791"/>
                    </a:ext>
                  </a:extLst>
                </a:gridCol>
                <a:gridCol w="6619180">
                  <a:extLst>
                    <a:ext uri="{9D8B030D-6E8A-4147-A177-3AD203B41FA5}">
                      <a16:colId xmlns:a16="http://schemas.microsoft.com/office/drawing/2014/main" val="911696050"/>
                    </a:ext>
                  </a:extLst>
                </a:gridCol>
              </a:tblGrid>
              <a:tr h="711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Date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Assessment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76917708"/>
                  </a:ext>
                </a:extLst>
              </a:tr>
              <a:tr h="1462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 dirty="0">
                          <a:effectLst/>
                        </a:rPr>
                        <a:t>Monday 12</a:t>
                      </a:r>
                      <a:r>
                        <a:rPr lang="en-GB" sz="2400" baseline="30000" dirty="0">
                          <a:effectLst/>
                        </a:rPr>
                        <a:t>th</a:t>
                      </a:r>
                      <a:r>
                        <a:rPr lang="en-GB" sz="2400" dirty="0">
                          <a:effectLst/>
                        </a:rPr>
                        <a:t> May 2025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Spelling, Punctuation and Grammar – Paper 1</a:t>
                      </a:r>
                      <a:endParaRPr lang="en-GB" sz="20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Spelling, Punctuation and Grammar – Paper 2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3194251"/>
                  </a:ext>
                </a:extLst>
              </a:tr>
              <a:tr h="7123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 dirty="0">
                          <a:effectLst/>
                        </a:rPr>
                        <a:t>Tuesday 13</a:t>
                      </a:r>
                      <a:r>
                        <a:rPr lang="en-GB" sz="2400" baseline="30000" dirty="0">
                          <a:effectLst/>
                        </a:rPr>
                        <a:t>th</a:t>
                      </a:r>
                      <a:r>
                        <a:rPr lang="en-GB" sz="2400" dirty="0">
                          <a:effectLst/>
                        </a:rPr>
                        <a:t> May 2025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English Reading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0056760"/>
                  </a:ext>
                </a:extLst>
              </a:tr>
              <a:tr h="1462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 dirty="0">
                          <a:effectLst/>
                        </a:rPr>
                        <a:t>Wednesday 14</a:t>
                      </a:r>
                      <a:r>
                        <a:rPr lang="en-GB" sz="2400" baseline="30000" dirty="0">
                          <a:effectLst/>
                        </a:rPr>
                        <a:t>th</a:t>
                      </a:r>
                      <a:r>
                        <a:rPr lang="en-GB" sz="2400" dirty="0">
                          <a:effectLst/>
                        </a:rPr>
                        <a:t> May 2025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Maths Paper 1 (Arithmetic)</a:t>
                      </a:r>
                      <a:endParaRPr lang="en-GB" sz="20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>
                          <a:effectLst/>
                        </a:rPr>
                        <a:t>Maths Paper 2 (Reasoning)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2493966"/>
                  </a:ext>
                </a:extLst>
              </a:tr>
              <a:tr h="7123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 dirty="0">
                          <a:effectLst/>
                        </a:rPr>
                        <a:t>Thursday 15</a:t>
                      </a:r>
                      <a:r>
                        <a:rPr lang="en-GB" sz="2400" baseline="30000" dirty="0">
                          <a:effectLst/>
                        </a:rPr>
                        <a:t>th</a:t>
                      </a:r>
                      <a:r>
                        <a:rPr lang="en-GB" sz="2400" dirty="0">
                          <a:effectLst/>
                        </a:rPr>
                        <a:t> May 2025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328660" algn="l"/>
                        </a:tabLst>
                      </a:pPr>
                      <a:r>
                        <a:rPr lang="en-GB" sz="2400" dirty="0">
                          <a:effectLst/>
                        </a:rPr>
                        <a:t>Maths Paper 3 (Reasoning)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6413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7417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445511" y="432628"/>
            <a:ext cx="8785225" cy="11430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SassoonPrimaryInfant" pitchFamily="2" charset="0"/>
              </a:rPr>
              <a:t>The English Tests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10816" y="1412875"/>
            <a:ext cx="10819919" cy="51867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endParaRPr lang="en-GB" sz="600" b="1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3500" b="1" dirty="0">
                <a:latin typeface="SassoonPrimaryInfant" pitchFamily="2" charset="0"/>
              </a:rPr>
              <a:t>Reading </a:t>
            </a:r>
            <a:r>
              <a:rPr lang="en-GB" sz="3500" dirty="0">
                <a:latin typeface="SassoonPrimaryInfant" pitchFamily="2" charset="0"/>
              </a:rPr>
              <a:t>- </a:t>
            </a:r>
            <a:r>
              <a:rPr lang="en-GB" sz="3500" dirty="0">
                <a:solidFill>
                  <a:schemeClr val="accent6"/>
                </a:solidFill>
                <a:latin typeface="SassoonPrimaryInfant" pitchFamily="2" charset="0"/>
              </a:rPr>
              <a:t>50 marks – 1 hour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3500" dirty="0">
              <a:latin typeface="SassoonPrimaryInfant" pitchFamily="2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3500" b="1" dirty="0">
                <a:latin typeface="SassoonPrimaryInfant" pitchFamily="2" charset="0"/>
              </a:rPr>
              <a:t>Grammar, Punctuation and Spelling Test – </a:t>
            </a:r>
            <a:r>
              <a:rPr lang="en-GB" sz="3500" dirty="0">
                <a:solidFill>
                  <a:schemeClr val="accent6"/>
                </a:solidFill>
                <a:latin typeface="SassoonPrimaryInfant" pitchFamily="2" charset="0"/>
              </a:rPr>
              <a:t>50 marks – 45 minutes</a:t>
            </a:r>
          </a:p>
          <a:p>
            <a:pPr marL="0" indent="0">
              <a:buNone/>
              <a:defRPr/>
            </a:pPr>
            <a:endParaRPr lang="en-GB" sz="3500" dirty="0">
              <a:solidFill>
                <a:srgbClr val="FFFF00"/>
              </a:solidFill>
              <a:latin typeface="SassoonPrimaryInfant" pitchFamily="2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3500" b="1" dirty="0">
                <a:latin typeface="SassoonPrimaryInfant" pitchFamily="2" charset="0"/>
              </a:rPr>
              <a:t>Spelling test </a:t>
            </a:r>
            <a:r>
              <a:rPr lang="en-GB" sz="3500" dirty="0">
                <a:latin typeface="SassoonPrimaryInfant" pitchFamily="2" charset="0"/>
              </a:rPr>
              <a:t>–</a:t>
            </a:r>
            <a:r>
              <a:rPr lang="en-GB" sz="3500" dirty="0">
                <a:solidFill>
                  <a:srgbClr val="FFFF00"/>
                </a:solidFill>
                <a:latin typeface="SassoonPrimaryInfant" pitchFamily="2" charset="0"/>
              </a:rPr>
              <a:t> </a:t>
            </a:r>
            <a:r>
              <a:rPr lang="en-GB" sz="3500" dirty="0">
                <a:solidFill>
                  <a:schemeClr val="accent6"/>
                </a:solidFill>
                <a:latin typeface="SassoonPrimaryInfant" pitchFamily="2" charset="0"/>
              </a:rPr>
              <a:t>20 words – 15 minutes</a:t>
            </a:r>
          </a:p>
          <a:p>
            <a:pPr marL="0" indent="0">
              <a:buNone/>
              <a:defRPr/>
            </a:pPr>
            <a:endParaRPr lang="en-GB" sz="3500" dirty="0">
              <a:latin typeface="SassoonPrimaryInfant" pitchFamily="2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3500" b="1" dirty="0">
                <a:latin typeface="SassoonPrimaryInfant" pitchFamily="2" charset="0"/>
              </a:rPr>
              <a:t>Writing</a:t>
            </a:r>
            <a:r>
              <a:rPr lang="en-GB" sz="3500" dirty="0">
                <a:latin typeface="SassoonPrimaryInfant" pitchFamily="2" charset="0"/>
              </a:rPr>
              <a:t> - </a:t>
            </a:r>
            <a:r>
              <a:rPr lang="en-GB" sz="3500" dirty="0">
                <a:solidFill>
                  <a:schemeClr val="accent6"/>
                </a:solidFill>
                <a:latin typeface="SassoonPrimaryInfant" pitchFamily="2" charset="0"/>
              </a:rPr>
              <a:t>A Teacher Assessment of each child’s writing ability will be made in May/June 2025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sz="2400" b="1" dirty="0">
                <a:latin typeface="SassoonPrimaryInfant" pitchFamily="2" charset="0"/>
              </a:rPr>
              <a:t>  	</a:t>
            </a:r>
            <a:endParaRPr lang="en-GB" sz="24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188" y="334963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6000" dirty="0">
                <a:latin typeface="SassoonPrimaryInfant" pitchFamily="2" charset="0"/>
              </a:rPr>
              <a:t>The Reading Test</a:t>
            </a:r>
          </a:p>
        </p:txBody>
      </p:sp>
      <p:sp>
        <p:nvSpPr>
          <p:cNvPr id="24579" name="Footer Placeholder 4"/>
          <p:cNvSpPr txBox="1">
            <a:spLocks/>
          </p:cNvSpPr>
          <p:nvPr/>
        </p:nvSpPr>
        <p:spPr bwMode="auto">
          <a:xfrm>
            <a:off x="8435976" y="4662489"/>
            <a:ext cx="2232025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Some questions will test the children on their understanding of vocabulary.</a:t>
            </a:r>
          </a:p>
        </p:txBody>
      </p:sp>
      <p:pic>
        <p:nvPicPr>
          <p:cNvPr id="2458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40"/>
          <a:stretch>
            <a:fillRect/>
          </a:stretch>
        </p:blipFill>
        <p:spPr bwMode="auto">
          <a:xfrm>
            <a:off x="1703389" y="1454150"/>
            <a:ext cx="6696075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71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115889"/>
            <a:ext cx="642461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Footer Placeholder 4"/>
          <p:cNvSpPr txBox="1">
            <a:spLocks/>
          </p:cNvSpPr>
          <p:nvPr/>
        </p:nvSpPr>
        <p:spPr bwMode="auto">
          <a:xfrm>
            <a:off x="6819900" y="3429001"/>
            <a:ext cx="38163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Others will require the children to infer answers by using words or phrases as evidence.</a:t>
            </a:r>
          </a:p>
        </p:txBody>
      </p:sp>
    </p:spTree>
    <p:extLst>
      <p:ext uri="{BB962C8B-B14F-4D97-AF65-F5344CB8AC3E}">
        <p14:creationId xmlns:p14="http://schemas.microsoft.com/office/powerpoint/2010/main" val="97136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2208213" y="1557338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GB" altLang="en-US" i="1">
                <a:solidFill>
                  <a:schemeClr val="accent2"/>
                </a:solidFill>
                <a:latin typeface="Comic Sans MS" panose="030F0702030302020204" pitchFamily="66" charset="0"/>
              </a:rPr>
              <a:t>   </a:t>
            </a:r>
            <a:endParaRPr lang="en-GB" altLang="en-US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sp>
        <p:nvSpPr>
          <p:cNvPr id="26627" name="Footer Placeholder 4"/>
          <p:cNvSpPr txBox="1">
            <a:spLocks/>
          </p:cNvSpPr>
          <p:nvPr/>
        </p:nvSpPr>
        <p:spPr bwMode="auto">
          <a:xfrm>
            <a:off x="1855788" y="5214938"/>
            <a:ext cx="84772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Some questions will ask the children to find literal answers from the texts.</a:t>
            </a: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320676"/>
            <a:ext cx="8547100" cy="458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20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991707" y="908050"/>
            <a:ext cx="10262524" cy="1143000"/>
          </a:xfrm>
        </p:spPr>
        <p:txBody>
          <a:bodyPr>
            <a:normAutofit fontScale="90000"/>
          </a:bodyPr>
          <a:lstStyle/>
          <a:p>
            <a:r>
              <a:rPr lang="en-GB" altLang="en-US" sz="4800" dirty="0">
                <a:latin typeface="SassoonPrimaryInfant" pitchFamily="2" charset="0"/>
              </a:rPr>
              <a:t>Grammar, Punctuation and Spelling</a:t>
            </a:r>
          </a:p>
        </p:txBody>
      </p:sp>
      <p:pic>
        <p:nvPicPr>
          <p:cNvPr id="27651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20"/>
          <a:stretch/>
        </p:blipFill>
        <p:spPr bwMode="auto">
          <a:xfrm>
            <a:off x="5862819" y="2051050"/>
            <a:ext cx="5587060" cy="3140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09" y="2051050"/>
            <a:ext cx="5401524" cy="414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3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52" y="1475128"/>
            <a:ext cx="5843383" cy="2974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8703" y="2971800"/>
            <a:ext cx="5594964" cy="351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288" y="1428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latin typeface="SassoonPrimaryInfant" pitchFamily="2" charset="0"/>
              </a:rPr>
              <a:t>Writing</a:t>
            </a:r>
            <a:endParaRPr lang="en-US" altLang="en-US" sz="4800" dirty="0">
              <a:latin typeface="SassoonPrimaryInfant" pitchFamily="2" charset="0"/>
            </a:endParaRPr>
          </a:p>
        </p:txBody>
      </p:sp>
      <p:pic>
        <p:nvPicPr>
          <p:cNvPr id="317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157289"/>
            <a:ext cx="7996238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450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-776879" y="188914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latin typeface="SassoonPrimaryInfant" pitchFamily="2" charset="0"/>
              </a:rPr>
              <a:t>Maths</a:t>
            </a:r>
            <a:endParaRPr lang="en-US" altLang="en-US" sz="4800" dirty="0">
              <a:latin typeface="SassoonPrimaryInfan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39939" y="1331914"/>
            <a:ext cx="8328025" cy="4930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GB" sz="2800" b="1" dirty="0">
                <a:solidFill>
                  <a:prstClr val="black"/>
                </a:solidFill>
                <a:latin typeface="SassoonPrimaryInfant" pitchFamily="2" charset="0"/>
              </a:rPr>
              <a:t>Arithmetic Test</a:t>
            </a:r>
            <a:endParaRPr lang="en-GB" sz="2800" dirty="0">
              <a:solidFill>
                <a:prstClr val="black"/>
              </a:solidFill>
              <a:latin typeface="SassoonPrimaryInfant" pitchFamily="2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SassoonPrimaryInfant" pitchFamily="2" charset="0"/>
              </a:rPr>
              <a:t>There will be 36 questions in the arithmetic test worth a total of 40 marks.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SassoonPrimaryInfant" pitchFamily="2" charset="0"/>
              </a:rPr>
              <a:t>The test will last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SassoonPrimaryInfant" pitchFamily="2" charset="0"/>
              </a:rPr>
              <a:t>30 minutes</a:t>
            </a:r>
            <a:r>
              <a:rPr lang="en-GB" sz="2800" dirty="0">
                <a:latin typeface="SassoonPrimaryInfant" pitchFamily="2" charset="0"/>
              </a:rPr>
              <a:t>.</a:t>
            </a:r>
            <a:r>
              <a:rPr lang="en-GB" sz="2800" dirty="0">
                <a:solidFill>
                  <a:srgbClr val="FFFF00"/>
                </a:solidFill>
                <a:latin typeface="SassoonPrimaryInfant" pitchFamily="2" charset="0"/>
              </a:rPr>
              <a:t> 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SassoonPrimaryInfant" pitchFamily="2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n-GB" sz="2800" b="1" dirty="0">
                <a:solidFill>
                  <a:prstClr val="black"/>
                </a:solidFill>
                <a:latin typeface="SassoonPrimaryInfant" pitchFamily="2" charset="0"/>
              </a:rPr>
              <a:t>Mathematical Reasoning Papers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SassoonPrimaryInfant" pitchFamily="2" charset="0"/>
              </a:rPr>
              <a:t>There will be two mathematical reasoning papers.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SassoonPrimaryInfant" pitchFamily="2" charset="0"/>
              </a:rPr>
              <a:t>Each paper will be of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SassoonPrimaryInfant" pitchFamily="2" charset="0"/>
              </a:rPr>
              <a:t>40 minutes </a:t>
            </a:r>
            <a:r>
              <a:rPr lang="en-GB" sz="2800" dirty="0">
                <a:solidFill>
                  <a:prstClr val="black"/>
                </a:solidFill>
                <a:latin typeface="SassoonPrimaryInfant" pitchFamily="2" charset="0"/>
              </a:rPr>
              <a:t>duration with a total of 35 marks per paper available.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en-US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540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2"/>
          <p:cNvSpPr txBox="1">
            <a:spLocks noChangeArrowheads="1"/>
          </p:cNvSpPr>
          <p:nvPr/>
        </p:nvSpPr>
        <p:spPr bwMode="auto">
          <a:xfrm>
            <a:off x="3819041" y="539176"/>
            <a:ext cx="87970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SassoonPrimaryInfant" pitchFamily="2" charset="0"/>
              </a:rPr>
              <a:t>Questions taken from Paper 1 - Arithmetic</a:t>
            </a:r>
          </a:p>
        </p:txBody>
      </p:sp>
      <p:pic>
        <p:nvPicPr>
          <p:cNvPr id="358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263651"/>
            <a:ext cx="8107363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3141663"/>
            <a:ext cx="8118475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5013325"/>
            <a:ext cx="8107363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966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4839459" y="292101"/>
            <a:ext cx="6927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SassoonPrimaryInfant" pitchFamily="2" charset="0"/>
              </a:rPr>
              <a:t>Questions taken from Paper 2 - Reasoning</a:t>
            </a:r>
          </a:p>
        </p:txBody>
      </p:sp>
      <p:pic>
        <p:nvPicPr>
          <p:cNvPr id="3686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" t="16696" r="3429" b="18826"/>
          <a:stretch>
            <a:fillRect/>
          </a:stretch>
        </p:blipFill>
        <p:spPr bwMode="auto">
          <a:xfrm>
            <a:off x="1847850" y="815976"/>
            <a:ext cx="841375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2" r="3041" b="7353"/>
          <a:stretch>
            <a:fillRect/>
          </a:stretch>
        </p:blipFill>
        <p:spPr bwMode="auto">
          <a:xfrm>
            <a:off x="1847850" y="2636839"/>
            <a:ext cx="8447088" cy="402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19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2"/>
          <p:cNvSpPr txBox="1">
            <a:spLocks noChangeArrowheads="1"/>
          </p:cNvSpPr>
          <p:nvPr/>
        </p:nvSpPr>
        <p:spPr bwMode="auto">
          <a:xfrm>
            <a:off x="6430274" y="1612098"/>
            <a:ext cx="69278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SassoonPrimaryInfant" pitchFamily="2" charset="0"/>
              </a:rPr>
              <a:t>Questions taken from Paper 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SassoonPrimaryInfant" pitchFamily="2" charset="0"/>
              </a:rPr>
              <a:t> - Reasoning</a:t>
            </a:r>
          </a:p>
        </p:txBody>
      </p:sp>
      <p:pic>
        <p:nvPicPr>
          <p:cNvPr id="378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" t="2788"/>
          <a:stretch>
            <a:fillRect/>
          </a:stretch>
        </p:blipFill>
        <p:spPr bwMode="auto">
          <a:xfrm>
            <a:off x="1592263" y="652464"/>
            <a:ext cx="59563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6" r="2586" b="3864"/>
          <a:stretch>
            <a:fillRect/>
          </a:stretch>
        </p:blipFill>
        <p:spPr bwMode="auto">
          <a:xfrm>
            <a:off x="5303839" y="3525838"/>
            <a:ext cx="51847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446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0"/>
          <p:cNvSpPr>
            <a:spLocks noGrp="1" noChangeArrowheads="1"/>
          </p:cNvSpPr>
          <p:nvPr>
            <p:ph type="title"/>
          </p:nvPr>
        </p:nvSpPr>
        <p:spPr>
          <a:xfrm>
            <a:off x="3128832" y="0"/>
            <a:ext cx="8064500" cy="1143000"/>
          </a:xfrm>
          <a:noFill/>
        </p:spPr>
        <p:txBody>
          <a:bodyPr/>
          <a:lstStyle/>
          <a:p>
            <a:pPr eaLnBrk="1" hangingPunct="1"/>
            <a:r>
              <a:rPr lang="en-GB" altLang="en-US" sz="4800" dirty="0">
                <a:latin typeface="SassoonPrimaryInfant" pitchFamily="2" charset="0"/>
              </a:rPr>
              <a:t>Reporting</a:t>
            </a:r>
            <a:r>
              <a:rPr lang="en-GB" altLang="en-US" sz="4800" dirty="0">
                <a:latin typeface="Bernard MT Condensed" panose="02050806060905020404" pitchFamily="18" charset="0"/>
              </a:rPr>
              <a:t> the Results</a:t>
            </a: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186591" y="690470"/>
            <a:ext cx="8831262" cy="58169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2400" b="1" dirty="0">
                <a:latin typeface="SassoonPrimaryInfant" pitchFamily="2" charset="0"/>
              </a:rPr>
              <a:t>Scaled Scores</a:t>
            </a:r>
          </a:p>
          <a:p>
            <a:pPr eaLnBrk="1" hangingPunct="1">
              <a:defRPr/>
            </a:pPr>
            <a:endParaRPr lang="en-GB" dirty="0">
              <a:latin typeface="SassoonPrimaryInfant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SassoonPrimaryInfant" pitchFamily="2" charset="0"/>
              </a:rPr>
              <a:t>All test outcomes at KS2 will be reported as scaled scores and you will be told whether or not your child has met the expected standard.</a:t>
            </a:r>
          </a:p>
          <a:p>
            <a:pPr eaLnBrk="1" hangingPunct="1">
              <a:defRPr/>
            </a:pPr>
            <a:endParaRPr lang="en-GB" sz="2400" dirty="0">
              <a:latin typeface="SassoonPrimaryInfant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SassoonPrimaryInfant" pitchFamily="2" charset="0"/>
              </a:rPr>
              <a:t>The national (expected) standard will be 100.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SassoonPrimaryInfant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SassoonPrimaryInfant" pitchFamily="2" charset="0"/>
              </a:rPr>
              <a:t>Raw scores (the number of marks awarded for each subject) will be translated to scaled scores using a conversion table devised by the DFE.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SassoonPrimaryInfant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SassoonPrimaryInfant" pitchFamily="2" charset="0"/>
              </a:rPr>
              <a:t>You will be given your child’s scaled score and whether they have reached the expected standard set by the Department for Education.</a:t>
            </a:r>
            <a:endParaRPr lang="en-GB" dirty="0">
              <a:latin typeface="SassoonPrimaryInfant" pitchFamily="2" charset="0"/>
            </a:endParaRPr>
          </a:p>
          <a:p>
            <a:pPr algn="ctr" eaLnBrk="1" hangingPunct="1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32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286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1992313" y="1230313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5400" dirty="0">
                <a:latin typeface="SassoonPrimaryInfant" pitchFamily="2" charset="0"/>
              </a:rPr>
              <a:t>How are we preparing your children?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8857"/>
          <a:stretch/>
        </p:blipFill>
        <p:spPr>
          <a:xfrm>
            <a:off x="2622456" y="2583180"/>
            <a:ext cx="6969314" cy="397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1359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2457450" y="370164"/>
            <a:ext cx="8229600" cy="1143000"/>
          </a:xfrm>
        </p:spPr>
        <p:txBody>
          <a:bodyPr/>
          <a:lstStyle/>
          <a:p>
            <a:r>
              <a:rPr lang="en-GB" altLang="en-US" sz="4800" dirty="0">
                <a:latin typeface="SassoonPrimaryInfant" pitchFamily="2" charset="0"/>
              </a:rPr>
              <a:t>How can you help?</a:t>
            </a:r>
          </a:p>
        </p:txBody>
      </p:sp>
      <p:pic>
        <p:nvPicPr>
          <p:cNvPr id="43012" name="Picture 6" descr="Image result for help wanted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650" y="1842053"/>
            <a:ext cx="6128941" cy="40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59632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4"/>
          <p:cNvSpPr txBox="1"/>
          <p:nvPr/>
        </p:nvSpPr>
        <p:spPr>
          <a:xfrm>
            <a:off x="5571309" y="148617"/>
            <a:ext cx="5342708" cy="928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algn="ctr">
              <a:buClr>
                <a:schemeClr val="dk1"/>
              </a:buClr>
              <a:buSzPts val="2400"/>
            </a:pPr>
            <a:r>
              <a:rPr lang="en-GB" sz="3200" dirty="0">
                <a:solidFill>
                  <a:schemeClr val="dk1"/>
                </a:solidFill>
                <a:latin typeface="SassoonPrimaryInfant" pitchFamily="2" charset="0"/>
                <a:ea typeface="Roboto Black"/>
                <a:cs typeface="Roboto Black"/>
                <a:sym typeface="Roboto Black"/>
              </a:rPr>
              <a:t>How can I support my child?</a:t>
            </a:r>
            <a:endParaRPr sz="2400" dirty="0">
              <a:latin typeface="SassoonPrimaryInfant" pitchFamily="2" charset="0"/>
            </a:endParaRPr>
          </a:p>
        </p:txBody>
      </p:sp>
      <p:sp>
        <p:nvSpPr>
          <p:cNvPr id="66" name="Google Shape;66;p4"/>
          <p:cNvSpPr txBox="1"/>
          <p:nvPr/>
        </p:nvSpPr>
        <p:spPr>
          <a:xfrm>
            <a:off x="679270" y="1569721"/>
            <a:ext cx="5257706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Support your child to complete any home learning tasks sent home.</a:t>
            </a:r>
          </a:p>
          <a:p>
            <a:pPr lvl="0"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Each week they are expected to go on  IXL, TT Rockstars, WWN, Spelling Shed and SPAG.com</a:t>
            </a:r>
          </a:p>
        </p:txBody>
      </p:sp>
      <p:sp>
        <p:nvSpPr>
          <p:cNvPr id="16" name="Google Shape;66;p4">
            <a:extLst>
              <a:ext uri="{FF2B5EF4-FFF2-40B4-BE49-F238E27FC236}">
                <a16:creationId xmlns:a16="http://schemas.microsoft.com/office/drawing/2014/main" id="{7F5E4A60-F826-4F9D-BC23-1A09EFDA7254}"/>
              </a:ext>
            </a:extLst>
          </p:cNvPr>
          <p:cNvSpPr txBox="1"/>
          <p:nvPr/>
        </p:nvSpPr>
        <p:spPr>
          <a:xfrm>
            <a:off x="6255027" y="1569721"/>
            <a:ext cx="5619110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Listen to them read and talk about the book they are reading. </a:t>
            </a:r>
          </a:p>
          <a:p>
            <a:pPr algn="ctr"/>
            <a:r>
              <a:rPr lang="en-GB" dirty="0">
                <a:solidFill>
                  <a:schemeClr val="bg2">
                    <a:lumMod val="10000"/>
                  </a:schemeClr>
                </a:solidFill>
              </a:rPr>
              <a:t>Talk about the story before, during and afterwards – discuss the plot, the characters, their feelings and actions, how it makes you feel, predict what will happen and encourage your child to have their own opinions.</a:t>
            </a:r>
          </a:p>
          <a:p>
            <a:pPr lvl="0" algn="ctr"/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" name="Google Shape;66;p4">
            <a:extLst>
              <a:ext uri="{FF2B5EF4-FFF2-40B4-BE49-F238E27FC236}">
                <a16:creationId xmlns:a16="http://schemas.microsoft.com/office/drawing/2014/main" id="{EF77B977-9708-41D0-B2EB-40B9F824C77A}"/>
              </a:ext>
            </a:extLst>
          </p:cNvPr>
          <p:cNvSpPr txBox="1"/>
          <p:nvPr/>
        </p:nvSpPr>
        <p:spPr>
          <a:xfrm>
            <a:off x="679270" y="3887717"/>
            <a:ext cx="5257706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Speak to your child’s teacher if you notice any topics they are struggling with at home when completing homework. </a:t>
            </a:r>
          </a:p>
        </p:txBody>
      </p:sp>
      <p:sp>
        <p:nvSpPr>
          <p:cNvPr id="18" name="Google Shape;66;p4">
            <a:extLst>
              <a:ext uri="{FF2B5EF4-FFF2-40B4-BE49-F238E27FC236}">
                <a16:creationId xmlns:a16="http://schemas.microsoft.com/office/drawing/2014/main" id="{30C97D85-7592-40EF-9024-C0656797CA37}"/>
              </a:ext>
            </a:extLst>
          </p:cNvPr>
          <p:cNvSpPr txBox="1"/>
          <p:nvPr/>
        </p:nvSpPr>
        <p:spPr>
          <a:xfrm>
            <a:off x="6255027" y="3874654"/>
            <a:ext cx="5619110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CGP books</a:t>
            </a:r>
          </a:p>
          <a:p>
            <a:pPr algn="ctr"/>
            <a:endParaRPr lang="en-GB" sz="2000" dirty="0">
              <a:solidFill>
                <a:schemeClr val="dk1"/>
              </a:solidFill>
              <a:ea typeface="Roboto"/>
              <a:cs typeface="Roboto"/>
              <a:sym typeface="Roboto"/>
            </a:endParaRPr>
          </a:p>
          <a:p>
            <a:pPr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If you would like extra revision materials for your child, the CGP revision books are helpful.</a:t>
            </a:r>
          </a:p>
          <a:p>
            <a:pPr algn="ctr"/>
            <a:endParaRPr lang="en-GB" sz="2000" dirty="0">
              <a:solidFill>
                <a:schemeClr val="dk1"/>
              </a:solidFill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0692177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16" grpId="0" animBg="1"/>
      <p:bldP spid="17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4"/>
          <p:cNvSpPr txBox="1"/>
          <p:nvPr/>
        </p:nvSpPr>
        <p:spPr>
          <a:xfrm>
            <a:off x="4602480" y="148617"/>
            <a:ext cx="7029994" cy="928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algn="ctr">
              <a:buClr>
                <a:schemeClr val="dk1"/>
              </a:buClr>
              <a:buSzPts val="2400"/>
            </a:pPr>
            <a:r>
              <a:rPr lang="en-GB" sz="3200" dirty="0">
                <a:solidFill>
                  <a:schemeClr val="dk1"/>
                </a:solidFill>
                <a:latin typeface="SassoonPrimaryInfant" pitchFamily="2" charset="0"/>
                <a:ea typeface="Roboto Black"/>
                <a:cs typeface="Roboto Black"/>
                <a:sym typeface="Roboto Black"/>
              </a:rPr>
              <a:t>How can I help my child in SATs week?</a:t>
            </a:r>
            <a:endParaRPr sz="2400" dirty="0">
              <a:latin typeface="SassoonPrimaryInfant" pitchFamily="2" charset="0"/>
            </a:endParaRPr>
          </a:p>
        </p:txBody>
      </p:sp>
      <p:sp>
        <p:nvSpPr>
          <p:cNvPr id="66" name="Google Shape;66;p4"/>
          <p:cNvSpPr txBox="1"/>
          <p:nvPr/>
        </p:nvSpPr>
        <p:spPr>
          <a:xfrm>
            <a:off x="574766" y="1569721"/>
            <a:ext cx="536220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Encourage your child to talk to their teacher or a trusted adult (including yourself) about their anxieties. </a:t>
            </a:r>
          </a:p>
        </p:txBody>
      </p:sp>
      <p:sp>
        <p:nvSpPr>
          <p:cNvPr id="16" name="Google Shape;66;p4">
            <a:extLst>
              <a:ext uri="{FF2B5EF4-FFF2-40B4-BE49-F238E27FC236}">
                <a16:creationId xmlns:a16="http://schemas.microsoft.com/office/drawing/2014/main" id="{7F5E4A60-F826-4F9D-BC23-1A09EFDA7254}"/>
              </a:ext>
            </a:extLst>
          </p:cNvPr>
          <p:cNvSpPr txBox="1"/>
          <p:nvPr/>
        </p:nvSpPr>
        <p:spPr>
          <a:xfrm>
            <a:off x="6255027" y="1569721"/>
            <a:ext cx="5606047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Remind your child that SATs focus on what children know about Maths and English. </a:t>
            </a:r>
          </a:p>
          <a:p>
            <a:pPr lvl="0" algn="ctr"/>
            <a:r>
              <a:rPr lang="en-GB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They will not reflect how talented they are at science, geography, art, PE…, and they certainly won’t highlight all of their amazing personal characteristics.</a:t>
            </a:r>
          </a:p>
        </p:txBody>
      </p:sp>
      <p:sp>
        <p:nvSpPr>
          <p:cNvPr id="17" name="Google Shape;66;p4">
            <a:extLst>
              <a:ext uri="{FF2B5EF4-FFF2-40B4-BE49-F238E27FC236}">
                <a16:creationId xmlns:a16="http://schemas.microsoft.com/office/drawing/2014/main" id="{EF77B977-9708-41D0-B2EB-40B9F824C77A}"/>
              </a:ext>
            </a:extLst>
          </p:cNvPr>
          <p:cNvSpPr txBox="1"/>
          <p:nvPr/>
        </p:nvSpPr>
        <p:spPr>
          <a:xfrm>
            <a:off x="574766" y="3874654"/>
            <a:ext cx="536220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Make sure they go to bed at a reasonable time, have a good breakfast and arrive at school on time during the assessment week. </a:t>
            </a:r>
          </a:p>
        </p:txBody>
      </p:sp>
      <p:sp>
        <p:nvSpPr>
          <p:cNvPr id="18" name="Google Shape;66;p4">
            <a:extLst>
              <a:ext uri="{FF2B5EF4-FFF2-40B4-BE49-F238E27FC236}">
                <a16:creationId xmlns:a16="http://schemas.microsoft.com/office/drawing/2014/main" id="{30C97D85-7592-40EF-9024-C0656797CA37}"/>
              </a:ext>
            </a:extLst>
          </p:cNvPr>
          <p:cNvSpPr txBox="1"/>
          <p:nvPr/>
        </p:nvSpPr>
        <p:spPr>
          <a:xfrm>
            <a:off x="6255027" y="3874654"/>
            <a:ext cx="5606047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2000" dirty="0">
                <a:solidFill>
                  <a:schemeClr val="dk1"/>
                </a:solidFill>
                <a:ea typeface="Roboto"/>
                <a:cs typeface="Roboto"/>
                <a:sym typeface="Roboto"/>
              </a:rPr>
              <a:t>Encourage them to try their best, commend their efforts  and plan to celebrate their hard work at the end of the testing week, rather than focusing on the test results. </a:t>
            </a:r>
          </a:p>
        </p:txBody>
      </p:sp>
    </p:spTree>
    <p:extLst>
      <p:ext uri="{BB962C8B-B14F-4D97-AF65-F5344CB8AC3E}">
        <p14:creationId xmlns:p14="http://schemas.microsoft.com/office/powerpoint/2010/main" val="22389030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16" grpId="0" animBg="1"/>
      <p:bldP spid="17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666" b="13809"/>
          <a:stretch/>
        </p:blipFill>
        <p:spPr>
          <a:xfrm>
            <a:off x="3516084" y="881742"/>
            <a:ext cx="5072744" cy="584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8000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1981200" y="195263"/>
            <a:ext cx="8229600" cy="1143000"/>
          </a:xfrm>
        </p:spPr>
        <p:txBody>
          <a:bodyPr/>
          <a:lstStyle/>
          <a:p>
            <a:r>
              <a:rPr lang="en-GB" altLang="en-US" dirty="0">
                <a:latin typeface="SassoonPrimaryInfant" pitchFamily="2" charset="0"/>
              </a:rPr>
              <a:t>READING</a:t>
            </a:r>
          </a:p>
        </p:txBody>
      </p:sp>
      <p:pic>
        <p:nvPicPr>
          <p:cNvPr id="4506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1700214"/>
            <a:ext cx="6840538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55504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A384B4-50B1-D71B-24DA-44A356AF4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10" y="1159547"/>
            <a:ext cx="10741100" cy="343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4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E011A5-9BBD-DD02-E2EC-6DB5C4697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DF995B-FE56-C2F5-1B94-EE6F11C77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667" y="518164"/>
            <a:ext cx="5500046" cy="609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18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 txBox="1">
            <a:spLocks/>
          </p:cNvSpPr>
          <p:nvPr/>
        </p:nvSpPr>
        <p:spPr bwMode="auto">
          <a:xfrm>
            <a:off x="4075043" y="513316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dirty="0">
                <a:latin typeface="SassoonPrimaryInfant" pitchFamily="2" charset="0"/>
              </a:rPr>
              <a:t>SOCIAL MEDIA</a:t>
            </a:r>
          </a:p>
        </p:txBody>
      </p:sp>
      <p:pic>
        <p:nvPicPr>
          <p:cNvPr id="47108" name="Picture 2" descr="Image result for age restrictions for ap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13"/>
          <a:stretch>
            <a:fillRect/>
          </a:stretch>
        </p:blipFill>
        <p:spPr bwMode="auto">
          <a:xfrm>
            <a:off x="1216301" y="1338263"/>
            <a:ext cx="8858250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7681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Wellbeing and mindfulness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We are working closely with the Mental Health Support Team, who will be running group and class workshops helping the children to find strategies to regulate and build their emotional resilience!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50" y="3494722"/>
            <a:ext cx="2857500" cy="2428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637597"/>
            <a:ext cx="49625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29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>
          <a:xfrm>
            <a:off x="-2934269" y="518713"/>
            <a:ext cx="10991493" cy="1293028"/>
          </a:xfrm>
        </p:spPr>
        <p:txBody>
          <a:bodyPr/>
          <a:lstStyle/>
          <a:p>
            <a:r>
              <a:rPr lang="en-GB" altLang="en-US" dirty="0">
                <a:latin typeface="SassoonPrimaryInfant" pitchFamily="2" charset="0"/>
              </a:rPr>
              <a:t>THIS YEAR, We recommend…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245164" y="2057401"/>
            <a:ext cx="11261035" cy="4756150"/>
          </a:xfrm>
        </p:spPr>
        <p:txBody>
          <a:bodyPr/>
          <a:lstStyle/>
          <a:p>
            <a:pPr>
              <a:defRPr/>
            </a:pPr>
            <a:r>
              <a:rPr lang="en-GB" altLang="en-US" sz="2400" dirty="0">
                <a:latin typeface="SassoonPrimaryInfant" pitchFamily="2" charset="0"/>
              </a:rPr>
              <a:t>Early nights and lots of sleep</a:t>
            </a:r>
          </a:p>
          <a:p>
            <a:pPr>
              <a:defRPr/>
            </a:pPr>
            <a:r>
              <a:rPr lang="en-GB" altLang="en-US" sz="2400" dirty="0">
                <a:latin typeface="SassoonPrimaryInfant" pitchFamily="2" charset="0"/>
              </a:rPr>
              <a:t>Good punctuality </a:t>
            </a:r>
          </a:p>
          <a:p>
            <a:pPr>
              <a:defRPr/>
            </a:pPr>
            <a:r>
              <a:rPr lang="en-GB" altLang="en-US" sz="2400" dirty="0">
                <a:latin typeface="SassoonPrimaryInfant" pitchFamily="2" charset="0"/>
              </a:rPr>
              <a:t>A good breakfast every day</a:t>
            </a:r>
          </a:p>
          <a:p>
            <a:pPr>
              <a:defRPr/>
            </a:pPr>
            <a:r>
              <a:rPr lang="en-GB" altLang="en-US" sz="2400" dirty="0">
                <a:latin typeface="SassoonPrimaryInfant" pitchFamily="2" charset="0"/>
              </a:rPr>
              <a:t>A positive attitude - encourage your child to embrace the mistakes that they make and to learn from them</a:t>
            </a:r>
          </a:p>
          <a:p>
            <a:pPr>
              <a:defRPr/>
            </a:pPr>
            <a:r>
              <a:rPr lang="en-GB" altLang="en-US" sz="2400" dirty="0">
                <a:latin typeface="SassoonPrimaryInfant" pitchFamily="2" charset="0"/>
              </a:rPr>
              <a:t>Lots of praise and encouragement</a:t>
            </a:r>
          </a:p>
          <a:p>
            <a:pPr marL="0" indent="0">
              <a:buNone/>
              <a:defRPr/>
            </a:pPr>
            <a:r>
              <a:rPr lang="en-GB" altLang="en-US" dirty="0">
                <a:latin typeface="SassoonPrimaryInfant" pitchFamily="2" charset="0"/>
              </a:rPr>
              <a:t>			</a:t>
            </a:r>
          </a:p>
          <a:p>
            <a:pPr marL="0" indent="0">
              <a:buNone/>
              <a:defRPr/>
            </a:pPr>
            <a:endParaRPr lang="en-GB" altLang="en-US" dirty="0">
              <a:latin typeface="SassoonPrimaryInfant" pitchFamily="2" charset="0"/>
            </a:endParaRPr>
          </a:p>
          <a:p>
            <a:pPr marL="0" indent="0" algn="ctr">
              <a:buNone/>
              <a:defRPr/>
            </a:pPr>
            <a:r>
              <a:rPr lang="en-GB" altLang="en-US" sz="3600" dirty="0">
                <a:solidFill>
                  <a:schemeClr val="accent6"/>
                </a:solidFill>
                <a:latin typeface="SassoonPrimaryInfant" pitchFamily="2" charset="0"/>
              </a:rPr>
              <a:t>and most importantly…..</a:t>
            </a:r>
          </a:p>
        </p:txBody>
      </p:sp>
    </p:spTree>
    <p:extLst>
      <p:ext uri="{BB962C8B-B14F-4D97-AF65-F5344CB8AC3E}">
        <p14:creationId xmlns:p14="http://schemas.microsoft.com/office/powerpoint/2010/main" val="33717662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3120887" y="60124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sz="8000" dirty="0">
                <a:latin typeface="Bernard MT Condensed" panose="02050806060905020404" pitchFamily="18" charset="0"/>
              </a:rPr>
              <a:t>Good Attendance!!</a:t>
            </a:r>
          </a:p>
        </p:txBody>
      </p:sp>
      <p:pic>
        <p:nvPicPr>
          <p:cNvPr id="5120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95" y="2201173"/>
            <a:ext cx="7794605" cy="3974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14948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2325756" y="207782"/>
            <a:ext cx="8610600" cy="1293028"/>
          </a:xfrm>
        </p:spPr>
        <p:txBody>
          <a:bodyPr/>
          <a:lstStyle/>
          <a:p>
            <a:r>
              <a:rPr lang="en-GB" altLang="en-US" sz="4800" dirty="0">
                <a:latin typeface="Bernard MT Condensed" panose="02050806060905020404" pitchFamily="18" charset="0"/>
              </a:rPr>
              <a:t>The Statistics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2005013" y="1690688"/>
            <a:ext cx="8229600" cy="452596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altLang="en-US" sz="3900" dirty="0">
                <a:latin typeface="SassoonPrimaryInfant" pitchFamily="2" charset="0"/>
              </a:rPr>
              <a:t>Year 6 attendance this year:</a:t>
            </a:r>
          </a:p>
          <a:p>
            <a:pPr marL="0" indent="0" algn="ctr">
              <a:buNone/>
            </a:pPr>
            <a:r>
              <a:rPr lang="en-GB" altLang="en-US" sz="13700" b="1" dirty="0">
                <a:solidFill>
                  <a:srgbClr val="FF0000"/>
                </a:solidFill>
                <a:latin typeface="SassoonPrimaryInfant" pitchFamily="2" charset="0"/>
              </a:rPr>
              <a:t>92.7%</a:t>
            </a:r>
          </a:p>
          <a:p>
            <a:pPr marL="0" indent="0">
              <a:buNone/>
            </a:pPr>
            <a:endParaRPr lang="en-GB" altLang="en-US" sz="3900" dirty="0">
              <a:latin typeface="SassoonPrimaryInfant" pitchFamily="2" charset="0"/>
            </a:endParaRPr>
          </a:p>
          <a:p>
            <a:pPr marL="0" indent="0" algn="ctr">
              <a:buNone/>
            </a:pPr>
            <a:r>
              <a:rPr lang="en-GB" altLang="en-US" sz="3900" dirty="0">
                <a:latin typeface="SassoonPrimaryInfant" pitchFamily="2" charset="0"/>
              </a:rPr>
              <a:t>There have been </a:t>
            </a:r>
            <a:r>
              <a:rPr lang="en-GB" altLang="en-US" sz="7800" b="1" dirty="0">
                <a:solidFill>
                  <a:srgbClr val="FF0000"/>
                </a:solidFill>
                <a:latin typeface="SassoonPrimaryInfant" pitchFamily="2" charset="0"/>
              </a:rPr>
              <a:t>224 </a:t>
            </a:r>
            <a:r>
              <a:rPr lang="en-GB" altLang="en-US" sz="3900" dirty="0">
                <a:latin typeface="SassoonPrimaryInfant" pitchFamily="2" charset="0"/>
              </a:rPr>
              <a:t>days off since September.</a:t>
            </a:r>
          </a:p>
          <a:p>
            <a:pPr marL="0" indent="0" algn="ctr">
              <a:buNone/>
            </a:pPr>
            <a:endParaRPr lang="en-GB" altLang="en-US" sz="3900" dirty="0">
              <a:latin typeface="SassoonPrimaryInfant" pitchFamily="2" charset="0"/>
            </a:endParaRPr>
          </a:p>
          <a:p>
            <a:pPr marL="0" indent="0" algn="ctr">
              <a:buNone/>
            </a:pPr>
            <a:r>
              <a:rPr lang="en-GB" altLang="en-US" sz="3900" dirty="0">
                <a:latin typeface="SassoonPrimaryInfant" pitchFamily="2" charset="0"/>
              </a:rPr>
              <a:t>That’s </a:t>
            </a:r>
            <a:r>
              <a:rPr lang="en-GB" altLang="en-US" sz="3900" b="1" dirty="0">
                <a:solidFill>
                  <a:srgbClr val="FF0000"/>
                </a:solidFill>
                <a:latin typeface="SassoonPrimaryInfant" pitchFamily="2" charset="0"/>
              </a:rPr>
              <a:t>1,232 hours </a:t>
            </a:r>
            <a:r>
              <a:rPr lang="en-GB" altLang="en-US" sz="3900" dirty="0">
                <a:latin typeface="SassoonPrimaryInfant" pitchFamily="2" charset="0"/>
              </a:rPr>
              <a:t>of learning missed!</a:t>
            </a:r>
          </a:p>
          <a:p>
            <a:pPr marL="0" indent="0"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247868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51553" y="354151"/>
            <a:ext cx="8002587" cy="1143000"/>
          </a:xfrm>
        </p:spPr>
        <p:txBody>
          <a:bodyPr/>
          <a:lstStyle/>
          <a:p>
            <a:pPr eaLnBrk="1" hangingPunct="1"/>
            <a:r>
              <a:rPr lang="en-GB" altLang="en-US" sz="3200" dirty="0">
                <a:latin typeface="SassoonPrimaryType" pitchFamily="2" charset="0"/>
              </a:rPr>
              <a:t>Resources to help at home</a:t>
            </a:r>
            <a:br>
              <a:rPr lang="en-GB" altLang="en-US" dirty="0">
                <a:latin typeface="Ravie" panose="04040805050809020602" pitchFamily="82" charset="0"/>
              </a:rPr>
            </a:br>
            <a:endParaRPr lang="en-GB" altLang="en-US" sz="2800" dirty="0">
              <a:latin typeface="Ravie" panose="04040805050809020602" pitchFamily="8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6062">
            <a:off x="809745" y="1652949"/>
            <a:ext cx="3883617" cy="1503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47022">
            <a:off x="8690387" y="3449637"/>
            <a:ext cx="3073719" cy="20491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5902" y="967008"/>
            <a:ext cx="1536948" cy="16330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21983" b="25358"/>
          <a:stretch/>
        </p:blipFill>
        <p:spPr>
          <a:xfrm>
            <a:off x="474345" y="4169365"/>
            <a:ext cx="3891100" cy="20446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861" y="2905992"/>
            <a:ext cx="2457450" cy="1857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6B3E4C-33F4-B50C-D69D-49992BDA1F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87369">
            <a:off x="5300284" y="5151389"/>
            <a:ext cx="2905125" cy="1143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E5557F-FE79-082F-DE08-933FA68587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849012">
            <a:off x="8932183" y="1385749"/>
            <a:ext cx="284797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087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984" y="1656521"/>
            <a:ext cx="8402348" cy="399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746458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265</TotalTime>
  <Words>1477</Words>
  <Application>Microsoft Office PowerPoint</Application>
  <PresentationFormat>Widescreen</PresentationFormat>
  <Paragraphs>165</Paragraphs>
  <Slides>31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Arial</vt:lpstr>
      <vt:lpstr>Bernard MT Condensed</vt:lpstr>
      <vt:lpstr>Calibri</vt:lpstr>
      <vt:lpstr>Century Gothic</vt:lpstr>
      <vt:lpstr>Comic Sans MS</vt:lpstr>
      <vt:lpstr>Ravie</vt:lpstr>
      <vt:lpstr>Roboto</vt:lpstr>
      <vt:lpstr>SassoonPrimaryInfant</vt:lpstr>
      <vt:lpstr>SassoonPrimaryType</vt:lpstr>
      <vt:lpstr>Times New Roman</vt:lpstr>
      <vt:lpstr>Vapor Trail</vt:lpstr>
      <vt:lpstr>Year 6 Information Meeting</vt:lpstr>
      <vt:lpstr>Agenda </vt:lpstr>
      <vt:lpstr>What are the SATs?</vt:lpstr>
      <vt:lpstr>PowerPoint Presentation</vt:lpstr>
      <vt:lpstr>The English Tests</vt:lpstr>
      <vt:lpstr>The Reading Test</vt:lpstr>
      <vt:lpstr>PowerPoint Presentation</vt:lpstr>
      <vt:lpstr>PowerPoint Presentation</vt:lpstr>
      <vt:lpstr>Grammar, Punctuation and Spelling</vt:lpstr>
      <vt:lpstr>PowerPoint Presentation</vt:lpstr>
      <vt:lpstr>Writing</vt:lpstr>
      <vt:lpstr>Maths</vt:lpstr>
      <vt:lpstr>PowerPoint Presentation</vt:lpstr>
      <vt:lpstr>PowerPoint Presentation</vt:lpstr>
      <vt:lpstr>PowerPoint Presentation</vt:lpstr>
      <vt:lpstr>Reporting the Results</vt:lpstr>
      <vt:lpstr>How are we preparing your children? </vt:lpstr>
      <vt:lpstr>How can you help?</vt:lpstr>
      <vt:lpstr>PowerPoint Presentation</vt:lpstr>
      <vt:lpstr>PowerPoint Presentation</vt:lpstr>
      <vt:lpstr>PowerPoint Presentation</vt:lpstr>
      <vt:lpstr>READING</vt:lpstr>
      <vt:lpstr>PowerPoint Presentation</vt:lpstr>
      <vt:lpstr>PowerPoint Presentation</vt:lpstr>
      <vt:lpstr>PowerPoint Presentation</vt:lpstr>
      <vt:lpstr>Wellbeing and mindfulness</vt:lpstr>
      <vt:lpstr>THIS YEAR, We recommend…</vt:lpstr>
      <vt:lpstr>Good Attendance!!</vt:lpstr>
      <vt:lpstr>The Statistics</vt:lpstr>
      <vt:lpstr>Resources to help at home </vt:lpstr>
      <vt:lpstr>PowerPoint Presentation</vt:lpstr>
    </vt:vector>
  </TitlesOfParts>
  <Company>EasiPC Services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Information Meeting</dc:title>
  <dc:creator>GribbleE</dc:creator>
  <cp:lastModifiedBy>Sally Tobin</cp:lastModifiedBy>
  <cp:revision>10</cp:revision>
  <cp:lastPrinted>2022-11-30T14:24:26Z</cp:lastPrinted>
  <dcterms:created xsi:type="dcterms:W3CDTF">2022-11-30T13:14:51Z</dcterms:created>
  <dcterms:modified xsi:type="dcterms:W3CDTF">2025-01-24T13:40:42Z</dcterms:modified>
</cp:coreProperties>
</file>